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5"/>
  </p:notesMasterIdLst>
  <p:sldIdLst>
    <p:sldId id="362" r:id="rId2"/>
    <p:sldId id="306" r:id="rId3"/>
    <p:sldId id="261" r:id="rId4"/>
    <p:sldId id="259" r:id="rId5"/>
    <p:sldId id="489" r:id="rId6"/>
    <p:sldId id="264" r:id="rId7"/>
    <p:sldId id="558" r:id="rId8"/>
    <p:sldId id="559" r:id="rId9"/>
    <p:sldId id="266" r:id="rId10"/>
    <p:sldId id="563" r:id="rId11"/>
    <p:sldId id="560" r:id="rId12"/>
    <p:sldId id="561" r:id="rId13"/>
    <p:sldId id="562" r:id="rId1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1" d="100"/>
          <a:sy n="71" d="100"/>
        </p:scale>
        <p:origin x="1386" y="6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BB19540-6552-43DE-8E34-58DA17DC1EA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506777E-E2FC-4EA4-BF8E-287B4E802E6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8017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AAE732-E93E-4EA3-9E37-71C074100923}" type="slidenum">
              <a:rPr lang="en-GB" smtClean="0"/>
              <a:t>1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9942051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AAE732-E93E-4EA3-9E37-71C074100923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698053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34074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7040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12138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81602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22967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4809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9685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59025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52873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03239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8982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FCE9B60-90F2-47FD-8FE7-5343FD867C7E}" type="datetimeFigureOut">
              <a:rPr lang="en-US" smtClean="0"/>
              <a:t>6/7/2025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39BC2C-BF0C-438F-8A8E-6EB40B1F388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5931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95800" y="355393"/>
            <a:ext cx="3810000" cy="1384995"/>
          </a:xfrm>
          <a:prstGeom prst="rect">
            <a:avLst/>
          </a:prstGeom>
          <a:solidFill>
            <a:srgbClr val="FFFFCC"/>
          </a:solidFill>
          <a:ln>
            <a:solidFill>
              <a:srgbClr val="FFFFCC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 rtl="1"/>
            <a:r>
              <a:rPr lang="fa-IR" sz="2800" b="1" dirty="0" smtClean="0">
                <a:solidFill>
                  <a:srgbClr val="002060"/>
                </a:solidFill>
                <a:cs typeface="B Titr" pitchFamily="2" charset="-78"/>
              </a:rPr>
              <a:t>دکتر</a:t>
            </a:r>
          </a:p>
          <a:p>
            <a:pPr algn="ctr" rtl="1"/>
            <a:endParaRPr lang="fa-IR" sz="2800" b="1" dirty="0">
              <a:solidFill>
                <a:srgbClr val="002060"/>
              </a:solidFill>
              <a:cs typeface="B Titr" pitchFamily="2" charset="-78"/>
            </a:endParaRPr>
          </a:p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Traffic" pitchFamily="2" charset="-78"/>
              </a:rPr>
              <a:t>ارتقا </a:t>
            </a:r>
            <a:r>
              <a:rPr lang="fa-IR" sz="2800" b="1" dirty="0">
                <a:solidFill>
                  <a:srgbClr val="002060"/>
                </a:solidFill>
                <a:cs typeface="B Traffic" pitchFamily="2" charset="-78"/>
              </a:rPr>
              <a:t>به </a:t>
            </a:r>
            <a:r>
              <a:rPr lang="fa-IR" sz="2800" b="1" dirty="0" smtClean="0">
                <a:solidFill>
                  <a:srgbClr val="002060"/>
                </a:solidFill>
                <a:cs typeface="B Traffic" pitchFamily="2" charset="-78"/>
              </a:rPr>
              <a:t>استادی</a:t>
            </a:r>
          </a:p>
        </p:txBody>
      </p:sp>
      <p:graphicFrame>
        <p:nvGraphicFramePr>
          <p:cNvPr id="10" name="Table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71993872"/>
              </p:ext>
            </p:extLst>
          </p:nvPr>
        </p:nvGraphicFramePr>
        <p:xfrm>
          <a:off x="304800" y="1828801"/>
          <a:ext cx="8305800" cy="5046685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437942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92637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622594">
                <a:tc>
                  <a:txBody>
                    <a:bodyPr/>
                    <a:lstStyle/>
                    <a:p>
                      <a:pPr algn="r"/>
                      <a:endParaRPr lang="en-US" dirty="0">
                        <a:cs typeface="B Traffic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dirty="0" smtClean="0">
                          <a:cs typeface="B Traffic" pitchFamily="2" charset="-78"/>
                        </a:rPr>
                        <a:t>تاریخ و محل تولد</a:t>
                      </a:r>
                      <a:endParaRPr lang="en-US" sz="1800" dirty="0" smtClean="0">
                        <a:cs typeface="B Traffic" pitchFamily="2" charset="-78"/>
                      </a:endParaRPr>
                    </a:p>
                    <a:p>
                      <a:pPr algn="r"/>
                      <a:endParaRPr lang="en-US" dirty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00841">
                <a:tc>
                  <a:txBody>
                    <a:bodyPr/>
                    <a:lstStyle/>
                    <a:p>
                      <a:pPr algn="r" rtl="1"/>
                      <a:endParaRPr lang="en-US" sz="2000" b="1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dirty="0" smtClean="0">
                          <a:cs typeface="B Traffic" pitchFamily="2" charset="-78"/>
                        </a:rPr>
                        <a:t>رشته تخصصی</a:t>
                      </a:r>
                      <a:endParaRPr lang="en-US" sz="1800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15756">
                <a:tc>
                  <a:txBody>
                    <a:bodyPr/>
                    <a:lstStyle/>
                    <a:p>
                      <a:pPr algn="r" rtl="1"/>
                      <a:endParaRPr lang="en-US" sz="2000" b="1" kern="1200" dirty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dirty="0" smtClean="0">
                          <a:cs typeface="B Traffic" pitchFamily="2" charset="-78"/>
                        </a:rPr>
                        <a:t>محل</a:t>
                      </a:r>
                      <a:r>
                        <a:rPr lang="fa-IR" sz="1800" b="1" baseline="0" dirty="0" smtClean="0">
                          <a:cs typeface="B Traffic" pitchFamily="2" charset="-78"/>
                        </a:rPr>
                        <a:t> خدمت</a:t>
                      </a:r>
                      <a:endParaRPr lang="en-US" sz="1800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35568"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b="1" i="0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 rtl="0"/>
                      <a:r>
                        <a:rPr lang="fa-IR" sz="1800" b="1" dirty="0" smtClean="0">
                          <a:cs typeface="B Traffic" pitchFamily="2" charset="-78"/>
                        </a:rPr>
                        <a:t>تاریخ شروع</a:t>
                      </a:r>
                      <a:r>
                        <a:rPr lang="fa-IR" sz="1800" b="1" baseline="0" dirty="0" smtClean="0">
                          <a:cs typeface="B Traffic" pitchFamily="2" charset="-78"/>
                        </a:rPr>
                        <a:t> استخدام:</a:t>
                      </a:r>
                      <a:endParaRPr lang="en-US" b="1" dirty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055380">
                <a:tc>
                  <a:txBody>
                    <a:bodyPr/>
                    <a:lstStyle/>
                    <a:p>
                      <a:pPr algn="r" rtl="1"/>
                      <a:endParaRPr lang="en-US" sz="2000" b="1" kern="1200" dirty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کمیته منتخب دانشکده:</a:t>
                      </a: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-تاریخ</a:t>
                      </a: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="1" dirty="0" smtClean="0">
                          <a:cs typeface="B Traffic" pitchFamily="2" charset="-78"/>
                        </a:rPr>
                        <a:t>-امتیاز</a:t>
                      </a:r>
                      <a:endParaRPr lang="en-US" b="1" dirty="0" smtClean="0"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055380">
                <a:tc>
                  <a:txBody>
                    <a:bodyPr/>
                    <a:lstStyle/>
                    <a:p>
                      <a:pPr algn="r" rtl="1"/>
                      <a:endParaRPr lang="fa-IR" sz="2000" b="1" i="1" kern="1200" dirty="0" smtClean="0">
                        <a:solidFill>
                          <a:srgbClr val="002060"/>
                        </a:solidFill>
                        <a:latin typeface="+mn-lt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 rtl="0"/>
                      <a:r>
                        <a:rPr lang="fa-IR" b="1" dirty="0" smtClean="0">
                          <a:cs typeface="B Traffic" pitchFamily="2" charset="-78"/>
                        </a:rPr>
                        <a:t>کمیته تخصصی دانشگاه:</a:t>
                      </a:r>
                    </a:p>
                    <a:p>
                      <a:pPr algn="r" rtl="1"/>
                      <a:r>
                        <a:rPr lang="fa-IR" b="1" dirty="0" smtClean="0">
                          <a:solidFill>
                            <a:schemeClr val="tx1"/>
                          </a:solidFill>
                          <a:cs typeface="B Traffic" pitchFamily="2" charset="-78"/>
                        </a:rPr>
                        <a:t>-تاریخ</a:t>
                      </a:r>
                    </a:p>
                    <a:p>
                      <a:pPr algn="r" rtl="1"/>
                      <a:r>
                        <a:rPr lang="fa-IR" b="1" dirty="0" smtClean="0">
                          <a:solidFill>
                            <a:schemeClr val="tx1"/>
                          </a:solidFill>
                          <a:cs typeface="B Traffic" pitchFamily="2" charset="-78"/>
                        </a:rPr>
                        <a:t>-امتیاز</a:t>
                      </a:r>
                      <a:endParaRPr lang="en-US" b="1" dirty="0">
                        <a:solidFill>
                          <a:schemeClr val="tx1"/>
                        </a:solidFill>
                        <a:cs typeface="B Traffic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543680">
                <a:tc>
                  <a:txBody>
                    <a:bodyPr/>
                    <a:lstStyle/>
                    <a:p>
                      <a:pPr algn="r" rtl="1"/>
                      <a:endParaRPr lang="en-US" sz="2000" b="1" i="0" kern="1200" dirty="0">
                        <a:solidFill>
                          <a:schemeClr val="accent6">
                            <a:lumMod val="50000"/>
                          </a:schemeClr>
                        </a:solidFill>
                        <a:latin typeface="Times New Roman" pitchFamily="18" charset="0"/>
                        <a:ea typeface="+mn-ea"/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 smtClean="0">
                          <a:cs typeface="B Traffic" pitchFamily="2" charset="-78"/>
                        </a:rPr>
                        <a:t>H.</a:t>
                      </a:r>
                      <a:r>
                        <a:rPr lang="fa-IR" sz="1800" b="1" dirty="0" smtClean="0">
                          <a:cs typeface="B Traffic" pitchFamily="2" charset="-78"/>
                        </a:rPr>
                        <a:t> </a:t>
                      </a:r>
                      <a:r>
                        <a:rPr lang="en-US" sz="1800" b="1" dirty="0" smtClean="0">
                          <a:cs typeface="B Traffic" pitchFamily="2" charset="-78"/>
                        </a:rPr>
                        <a:t>index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4" name="Rectangle 3"/>
          <p:cNvSpPr/>
          <p:nvPr/>
        </p:nvSpPr>
        <p:spPr>
          <a:xfrm>
            <a:off x="304800" y="375246"/>
            <a:ext cx="1143000" cy="1301154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fa-IR" smtClean="0"/>
              <a:t>محل عکس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6664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36065726"/>
              </p:ext>
            </p:extLst>
          </p:nvPr>
        </p:nvGraphicFramePr>
        <p:xfrm>
          <a:off x="99164" y="228600"/>
          <a:ext cx="8968635" cy="5867400"/>
        </p:xfrm>
        <a:graphic>
          <a:graphicData uri="http://schemas.openxmlformats.org/drawingml/2006/table">
            <a:tbl>
              <a:tblPr rtl="1" firstRow="1" firstCol="1" bandRow="1">
                <a:tableStyleId>{5C22544A-7EE6-4342-B048-85BDC9FD1C3A}</a:tableStyleId>
              </a:tblPr>
              <a:tblGrid>
                <a:gridCol w="689975">
                  <a:extLst>
                    <a:ext uri="{9D8B030D-6E8A-4147-A177-3AD203B41FA5}">
                      <a16:colId xmlns:a16="http://schemas.microsoft.com/office/drawing/2014/main" val="1130955958"/>
                    </a:ext>
                  </a:extLst>
                </a:gridCol>
                <a:gridCol w="691018">
                  <a:extLst>
                    <a:ext uri="{9D8B030D-6E8A-4147-A177-3AD203B41FA5}">
                      <a16:colId xmlns:a16="http://schemas.microsoft.com/office/drawing/2014/main" val="3773194346"/>
                    </a:ext>
                  </a:extLst>
                </a:gridCol>
                <a:gridCol w="816280">
                  <a:extLst>
                    <a:ext uri="{9D8B030D-6E8A-4147-A177-3AD203B41FA5}">
                      <a16:colId xmlns:a16="http://schemas.microsoft.com/office/drawing/2014/main" val="3576019281"/>
                    </a:ext>
                  </a:extLst>
                </a:gridCol>
                <a:gridCol w="865340">
                  <a:extLst>
                    <a:ext uri="{9D8B030D-6E8A-4147-A177-3AD203B41FA5}">
                      <a16:colId xmlns:a16="http://schemas.microsoft.com/office/drawing/2014/main" val="2934339306"/>
                    </a:ext>
                  </a:extLst>
                </a:gridCol>
                <a:gridCol w="742166">
                  <a:extLst>
                    <a:ext uri="{9D8B030D-6E8A-4147-A177-3AD203B41FA5}">
                      <a16:colId xmlns:a16="http://schemas.microsoft.com/office/drawing/2014/main" val="832870060"/>
                    </a:ext>
                  </a:extLst>
                </a:gridCol>
                <a:gridCol w="765132">
                  <a:extLst>
                    <a:ext uri="{9D8B030D-6E8A-4147-A177-3AD203B41FA5}">
                      <a16:colId xmlns:a16="http://schemas.microsoft.com/office/drawing/2014/main" val="3668802309"/>
                    </a:ext>
                  </a:extLst>
                </a:gridCol>
                <a:gridCol w="816280">
                  <a:extLst>
                    <a:ext uri="{9D8B030D-6E8A-4147-A177-3AD203B41FA5}">
                      <a16:colId xmlns:a16="http://schemas.microsoft.com/office/drawing/2014/main" val="956756639"/>
                    </a:ext>
                  </a:extLst>
                </a:gridCol>
                <a:gridCol w="840288">
                  <a:extLst>
                    <a:ext uri="{9D8B030D-6E8A-4147-A177-3AD203B41FA5}">
                      <a16:colId xmlns:a16="http://schemas.microsoft.com/office/drawing/2014/main" val="177915731"/>
                    </a:ext>
                  </a:extLst>
                </a:gridCol>
                <a:gridCol w="766174">
                  <a:extLst>
                    <a:ext uri="{9D8B030D-6E8A-4147-A177-3AD203B41FA5}">
                      <a16:colId xmlns:a16="http://schemas.microsoft.com/office/drawing/2014/main" val="3603736458"/>
                    </a:ext>
                  </a:extLst>
                </a:gridCol>
                <a:gridCol w="716072">
                  <a:extLst>
                    <a:ext uri="{9D8B030D-6E8A-4147-A177-3AD203B41FA5}">
                      <a16:colId xmlns:a16="http://schemas.microsoft.com/office/drawing/2014/main" val="755290194"/>
                    </a:ext>
                  </a:extLst>
                </a:gridCol>
                <a:gridCol w="562438">
                  <a:extLst>
                    <a:ext uri="{9D8B030D-6E8A-4147-A177-3AD203B41FA5}">
                      <a16:colId xmlns:a16="http://schemas.microsoft.com/office/drawing/2014/main" val="2441577943"/>
                    </a:ext>
                  </a:extLst>
                </a:gridCol>
                <a:gridCol w="697472">
                  <a:extLst>
                    <a:ext uri="{9D8B030D-6E8A-4147-A177-3AD203B41FA5}">
                      <a16:colId xmlns:a16="http://schemas.microsoft.com/office/drawing/2014/main" val="1012950373"/>
                    </a:ext>
                  </a:extLst>
                </a:gridCol>
              </a:tblGrid>
              <a:tr h="871669">
                <a:tc gridSpan="12"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خلاصه امتیازات کسب شده از مواد مختلف آیین نامه </a:t>
                      </a:r>
                      <a:r>
                        <a:rPr lang="fa-IR" sz="1400" b="1" dirty="0" smtClean="0">
                          <a:effectLst/>
                          <a:cs typeface="B Nazanin" panose="00000400000000000000" pitchFamily="2" charset="-78"/>
                        </a:rPr>
                        <a:t>ارتقا                                                 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90054646"/>
                  </a:ext>
                </a:extLst>
              </a:tr>
              <a:tr h="2090174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مرتبه بعد از ارتقا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ماده 1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فرهنگی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بند 2-1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نظم و انضباط درسی و..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بند 2-2 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کیفیت آموزش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بند 2-3 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کمیت آموزش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 smtClean="0">
                          <a:effectLst/>
                          <a:cs typeface="B Nazanin" panose="00000400000000000000" pitchFamily="2" charset="-78"/>
                        </a:rPr>
                        <a:t>بند2-4 </a:t>
                      </a:r>
                      <a:r>
                        <a:rPr lang="fa-IR" sz="1400" b="1" dirty="0" smtClean="0">
                          <a:effectLst/>
                          <a:cs typeface="B Nazanin" panose="00000400000000000000" pitchFamily="2" charset="-78"/>
                        </a:rPr>
                        <a:t>پایان </a:t>
                      </a:r>
                      <a:r>
                        <a:rPr lang="fa-IR" sz="1400" b="1" dirty="0" smtClean="0">
                          <a:effectLst/>
                          <a:cs typeface="B Nazanin" panose="00000400000000000000" pitchFamily="2" charset="-78"/>
                        </a:rPr>
                        <a:t>نامه 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 ماده 2     آموزش 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بند 3-1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 smtClean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B Nazanin" panose="00000400000000000000" pitchFamily="2" charset="-78"/>
                        </a:rPr>
                        <a:t>مقاله</a:t>
                      </a:r>
                      <a:endParaRPr lang="fa-IR" sz="1400" b="1" dirty="0" smtClean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 smtClean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B Nazanin" panose="00000400000000000000" pitchFamily="2" charset="-78"/>
                        </a:rPr>
                        <a:t>خارجی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ماده 3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پژوهش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بند 4-1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حضور  فعال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ماده 4</a:t>
                      </a:r>
                      <a:endParaRPr lang="en-US" sz="1400" b="1" dirty="0">
                        <a:effectLst/>
                        <a:cs typeface="B Nazanin" panose="00000400000000000000" pitchFamily="2" charset="-78"/>
                      </a:endParaRPr>
                    </a:p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اجرایی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مجموع مواد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3159981317"/>
                  </a:ext>
                </a:extLst>
              </a:tr>
              <a:tr h="1162222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 smtClean="0">
                          <a:effectLst/>
                          <a:latin typeface="+mn-lt"/>
                          <a:ea typeface="+mn-ea"/>
                          <a:cs typeface="B Nazanin" panose="00000400000000000000" pitchFamily="2" charset="-78"/>
                        </a:rPr>
                        <a:t>استادی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fa-IR" sz="1600" b="1" dirty="0" smtClean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600" b="1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>
                    <a:solidFill>
                      <a:schemeClr val="accent3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1482495"/>
                  </a:ext>
                </a:extLst>
              </a:tr>
              <a:tr h="1743335"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400" b="1" dirty="0">
                          <a:effectLst/>
                          <a:cs typeface="B Nazanin" panose="00000400000000000000" pitchFamily="2" charset="-78"/>
                        </a:rPr>
                        <a:t>حداقل مورد نیاز</a:t>
                      </a:r>
                      <a:endParaRPr lang="en-US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10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15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17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20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15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80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15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45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5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10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 rtl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fa-IR" sz="1800" b="1" dirty="0" smtClean="0">
                          <a:solidFill>
                            <a:schemeClr val="tx1"/>
                          </a:solidFill>
                          <a:effectLst/>
                          <a:cs typeface="B Nazanin" panose="00000400000000000000" pitchFamily="2" charset="-78"/>
                        </a:rPr>
                        <a:t>170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B Nazanin" panose="00000400000000000000" pitchFamily="2" charset="-78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311309416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301881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0" y="1412776"/>
            <a:ext cx="9144000" cy="4824536"/>
          </a:xfrm>
        </p:spPr>
        <p:txBody>
          <a:bodyPr>
            <a:normAutofit/>
          </a:bodyPr>
          <a:lstStyle/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3600" b="1" dirty="0" smtClean="0">
                <a:solidFill>
                  <a:srgbClr val="0070C0"/>
                </a:solidFill>
                <a:cs typeface="B Nazanin" pitchFamily="2" charset="-78"/>
              </a:rPr>
              <a:t> </a:t>
            </a:r>
            <a:r>
              <a:rPr lang="fa-IR" sz="3600" b="1" dirty="0" smtClean="0">
                <a:solidFill>
                  <a:srgbClr val="002060"/>
                </a:solidFill>
                <a:cs typeface="B Nazanin" pitchFamily="2" charset="-78"/>
              </a:rPr>
              <a:t>بندهای 1-9: </a:t>
            </a:r>
            <a:r>
              <a:rPr lang="en-US" sz="3600" b="1" dirty="0" smtClean="0">
                <a:solidFill>
                  <a:srgbClr val="002060"/>
                </a:solidFill>
                <a:cs typeface="B Nazanin" pitchFamily="2" charset="-78"/>
              </a:rPr>
              <a:t>   </a:t>
            </a:r>
            <a:r>
              <a:rPr lang="en-US" sz="3600" b="1" dirty="0" smtClean="0">
                <a:solidFill>
                  <a:srgbClr val="FF0000"/>
                </a:solidFill>
                <a:cs typeface="B Nazanin" pitchFamily="2" charset="-78"/>
              </a:rPr>
              <a:t>  </a:t>
            </a:r>
          </a:p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3600" b="1" dirty="0" smtClean="0">
                <a:solidFill>
                  <a:srgbClr val="002060"/>
                </a:solidFill>
                <a:cs typeface="B Nazanin" pitchFamily="2" charset="-78"/>
              </a:rPr>
              <a:t>جمع امتیاز </a:t>
            </a:r>
            <a:r>
              <a:rPr lang="fa-IR" sz="3600" b="1" dirty="0" smtClean="0">
                <a:solidFill>
                  <a:srgbClr val="002060"/>
                </a:solidFill>
                <a:cs typeface="B Nazanin" pitchFamily="2" charset="-78"/>
              </a:rPr>
              <a:t>: امتیاز</a:t>
            </a:r>
            <a:endParaRPr lang="fa-IR" sz="3600" b="1" dirty="0" smtClean="0">
              <a:solidFill>
                <a:srgbClr val="C00000"/>
              </a:solidFill>
              <a:cs typeface="B Nazanin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1447800" y="228600"/>
            <a:ext cx="6553200" cy="954360"/>
          </a:xfrm>
          <a:prstGeom prst="rect">
            <a:avLst/>
          </a:prstGeom>
          <a:ln/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rmAutofit fontScale="62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3200" b="1" dirty="0" smtClean="0">
                <a:solidFill>
                  <a:srgbClr val="002060"/>
                </a:solidFill>
                <a:cs typeface="B Titr" pitchFamily="2" charset="-78"/>
              </a:rPr>
              <a:t> </a:t>
            </a:r>
            <a:r>
              <a:rPr lang="fa-IR" sz="51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ماده یک- فعالیتهای </a:t>
            </a:r>
            <a:r>
              <a:rPr lang="fa-IR" sz="51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فرهنگی</a:t>
            </a:r>
            <a:endParaRPr lang="fa-IR" sz="5100" b="1" dirty="0" smtClean="0">
              <a:solidFill>
                <a:srgbClr val="002060"/>
              </a:solidFill>
              <a:cs typeface="B Nazanin" panose="00000400000000000000" pitchFamily="2" charset="-78"/>
            </a:endParaRPr>
          </a:p>
          <a:p>
            <a:pPr algn="ctr"/>
            <a:r>
              <a:rPr lang="fa-IR" sz="51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 10 امتیاز-حداکثر30 امتیاز</a:t>
            </a:r>
            <a:endParaRPr lang="en-GB" sz="5100" b="1" dirty="0">
              <a:solidFill>
                <a:srgbClr val="002060"/>
              </a:solidFill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7202572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92444929"/>
              </p:ext>
            </p:extLst>
          </p:nvPr>
        </p:nvGraphicFramePr>
        <p:xfrm>
          <a:off x="348132" y="2276872"/>
          <a:ext cx="8424936" cy="3764280"/>
        </p:xfrm>
        <a:graphic>
          <a:graphicData uri="http://schemas.openxmlformats.org/drawingml/2006/table">
            <a:tbl>
              <a:tblPr firstRow="1" bandRow="1">
                <a:tableStyleId>{BC89EF96-8CEA-46FF-86C4-4CE0E7609802}</a:tableStyleId>
              </a:tblPr>
              <a:tblGrid>
                <a:gridCol w="172819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669674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endParaRPr lang="en-US" sz="2000" b="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5848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رعایت نظم و انضباط و شئونات</a:t>
                      </a:r>
                      <a:r>
                        <a:rPr lang="fa-IR" sz="20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آموزشی (حداقل 15 امتیاز در کل دوره)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کیفیت تدریس (دانشیاری 16، استادی 17)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کمیت تدریس (دانشیاری 30، استادی 20)</a:t>
                      </a:r>
                      <a:endParaRPr lang="en-US" sz="2000" b="1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پایان نامه (دانشیاری 10، استادی 15) </a:t>
                      </a: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تخصصی </a:t>
                      </a:r>
                      <a:r>
                        <a:rPr lang="fa-IR" sz="1800" b="1" baseline="0" dirty="0" smtClean="0">
                          <a:solidFill>
                            <a:srgbClr val="FF0000"/>
                          </a:solidFill>
                          <a:cs typeface="B Nazanin" pitchFamily="2" charset="-78"/>
                        </a:rPr>
                        <a:t>4 </a:t>
                      </a: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عدد</a:t>
                      </a:r>
                    </a:p>
                    <a:p>
                      <a:pPr marL="0" marR="0" indent="0" algn="r" defTabSz="914400" rtl="1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دکتری حرفه ای </a:t>
                      </a:r>
                      <a:r>
                        <a:rPr lang="fa-IR" sz="1800" b="1" baseline="0" dirty="0" smtClean="0">
                          <a:solidFill>
                            <a:srgbClr val="FF0000"/>
                          </a:solidFill>
                          <a:cs typeface="B Nazanin" pitchFamily="2" charset="-78"/>
                        </a:rPr>
                        <a:t>3 </a:t>
                      </a:r>
                      <a:r>
                        <a:rPr lang="fa-IR" sz="1800" b="1" baseline="0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عدد </a:t>
                      </a:r>
                      <a:endParaRPr lang="en-US" sz="1800" b="1" dirty="0" smtClean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 rtl="1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  برتری آموزشی:</a:t>
                      </a:r>
                      <a:endParaRPr lang="en-US" sz="2000" b="0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دانش پژوهی آموزشی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300" b="1" dirty="0">
                        <a:solidFill>
                          <a:srgbClr val="FF0000"/>
                        </a:solidFill>
                        <a:cs typeface="B Nazanin" pitchFamily="2" charset="-78"/>
                      </a:endParaRPr>
                    </a:p>
                  </a:txBody>
                  <a:tcPr>
                    <a:solidFill>
                      <a:schemeClr val="accent2">
                        <a:lumMod val="40000"/>
                        <a:lumOff val="60000"/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fa-IR" sz="2000" b="1" dirty="0" smtClean="0">
                          <a:solidFill>
                            <a:srgbClr val="7030A0"/>
                          </a:solidFill>
                          <a:cs typeface="B Nazanin" pitchFamily="2" charset="-78"/>
                        </a:rPr>
                        <a:t>جمع</a:t>
                      </a:r>
                      <a:endParaRPr lang="en-US" sz="2000" b="1" dirty="0">
                        <a:solidFill>
                          <a:srgbClr val="7030A0"/>
                        </a:solidFill>
                        <a:cs typeface="B Nazanin" pitchFamily="2" charset="-78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grpSp>
        <p:nvGrpSpPr>
          <p:cNvPr id="3" name="Group 2"/>
          <p:cNvGrpSpPr/>
          <p:nvPr/>
        </p:nvGrpSpPr>
        <p:grpSpPr>
          <a:xfrm>
            <a:off x="1112848" y="260649"/>
            <a:ext cx="6895505" cy="1656184"/>
            <a:chOff x="1259632" y="116633"/>
            <a:chExt cx="6895505" cy="1656184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59632" y="116633"/>
              <a:ext cx="6895505" cy="165618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7264222" y="661783"/>
              <a:ext cx="753732" cy="89255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fa-IR" sz="2800" b="1" dirty="0" smtClean="0">
                  <a:solidFill>
                    <a:schemeClr val="bg2">
                      <a:lumMod val="20000"/>
                      <a:lumOff val="80000"/>
                    </a:schemeClr>
                  </a:solidFill>
                  <a:cs typeface="B Titr" pitchFamily="2" charset="-78"/>
                </a:rPr>
                <a:t>ماده</a:t>
              </a:r>
            </a:p>
            <a:p>
              <a:pPr algn="ctr"/>
              <a:r>
                <a:rPr lang="fa-IR" sz="2400" b="1" dirty="0" smtClean="0">
                  <a:solidFill>
                    <a:schemeClr val="bg2">
                      <a:lumMod val="20000"/>
                      <a:lumOff val="80000"/>
                    </a:schemeClr>
                  </a:solidFill>
                  <a:cs typeface="B Titr" pitchFamily="2" charset="-78"/>
                </a:rPr>
                <a:t> 2</a:t>
              </a:r>
              <a:endParaRPr lang="en-US" sz="2400" b="1" dirty="0">
                <a:solidFill>
                  <a:schemeClr val="bg2">
                    <a:lumMod val="20000"/>
                    <a:lumOff val="80000"/>
                  </a:schemeClr>
                </a:solidFill>
                <a:cs typeface="B Titr" pitchFamily="2" charset="-78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154670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/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/>
          <a:lstStyle/>
          <a:p>
            <a:r>
              <a:rPr lang="fa-IR" dirty="0" smtClean="0">
                <a:cs typeface="B Nazanin" panose="00000400000000000000" pitchFamily="2" charset="-78"/>
              </a:rPr>
              <a:t>فرم فعالیتهای آموزشی</a:t>
            </a:r>
            <a:endParaRPr lang="fa-IR" dirty="0">
              <a:cs typeface="B Nazanin" panose="00000400000000000000" pitchFamily="2" charset="-78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55875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14400"/>
            <a:ext cx="8229600" cy="5943600"/>
          </a:xfrm>
          <a:ln w="38100">
            <a:solidFill>
              <a:srgbClr val="FFC000"/>
            </a:solidFill>
          </a:ln>
        </p:spPr>
        <p:txBody>
          <a:bodyPr>
            <a:normAutofit fontScale="25000" lnSpcReduction="20000"/>
          </a:bodyPr>
          <a:lstStyle/>
          <a:p>
            <a:pPr algn="r" rtl="1">
              <a:lnSpc>
                <a:spcPct val="150000"/>
              </a:lnSpc>
            </a:pPr>
            <a:r>
              <a:rPr lang="fa-IR" sz="2200" b="1" dirty="0" smtClean="0">
                <a:solidFill>
                  <a:srgbClr val="002060"/>
                </a:solidFill>
                <a:latin typeface="+mj-lt"/>
                <a:cs typeface="2  Nazanin" pitchFamily="2" charset="-78"/>
              </a:rPr>
              <a:t>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تعداد مقالات کل: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شامل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: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 تحقیقی  انگلیسی زبان </a:t>
            </a:r>
            <a:r>
              <a:rPr lang="fa-IR" sz="7200" b="1" dirty="0" smtClean="0">
                <a:solidFill>
                  <a:schemeClr val="accent3">
                    <a:lumMod val="75000"/>
                  </a:schemeClr>
                </a:solidFill>
                <a:latin typeface="Thaoma"/>
                <a:cs typeface="B Nazanin" panose="00000400000000000000" pitchFamily="2" charset="-78"/>
              </a:rPr>
              <a:t>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تحقیقی فارسی: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خلاصه و مجموعه مقاله 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نامه به سردبیر: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 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مروری: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</a:t>
            </a:r>
            <a:r>
              <a:rPr lang="fa-IR" sz="7200" b="1" dirty="0" smtClean="0">
                <a:latin typeface="Thaoma"/>
                <a:cs typeface="B Nazanin" panose="00000400000000000000" pitchFamily="2" charset="-78"/>
              </a:rPr>
              <a:t>ام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مقالات گزارش مورد نادر: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 (امتیاز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داوری: 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 </a:t>
            </a:r>
            <a:endParaRPr lang="fa-IR" sz="7200" b="1" dirty="0" smtClean="0">
              <a:solidFill>
                <a:srgbClr val="002060"/>
              </a:solidFill>
              <a:latin typeface="Thaoma"/>
              <a:cs typeface="B Nazanin" panose="00000400000000000000" pitchFamily="2" charset="-78"/>
            </a:endParaRP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کتاب: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عدد(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امتیاز)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جذب اعتبار:</a:t>
            </a:r>
            <a:r>
              <a:rPr lang="en-US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   امتیاز  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latin typeface="Thaoma"/>
                <a:cs typeface="B Nazanin" panose="00000400000000000000" pitchFamily="2" charset="-78"/>
              </a:rPr>
              <a:t>جایزه پژوهشی: </a:t>
            </a:r>
            <a:r>
              <a:rPr lang="fa-IR" sz="7200" b="1" dirty="0" smtClean="0">
                <a:solidFill>
                  <a:srgbClr val="FF0000"/>
                </a:solidFill>
                <a:latin typeface="Thaoma"/>
                <a:cs typeface="B Nazanin" panose="00000400000000000000" pitchFamily="2" charset="-78"/>
              </a:rPr>
              <a:t>-</a:t>
            </a:r>
          </a:p>
          <a:p>
            <a:pPr marL="0" indent="0" algn="r" rtl="1">
              <a:lnSpc>
                <a:spcPct val="150000"/>
              </a:lnSpc>
              <a:buNone/>
            </a:pPr>
            <a:r>
              <a:rPr lang="fa-IR" sz="72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جمع </a:t>
            </a:r>
            <a:r>
              <a:rPr lang="fa-IR" sz="7200" b="1" dirty="0">
                <a:solidFill>
                  <a:srgbClr val="002060"/>
                </a:solidFill>
                <a:cs typeface="B Nazanin" panose="00000400000000000000" pitchFamily="2" charset="-78"/>
              </a:rPr>
              <a:t>امتیاز </a:t>
            </a:r>
            <a:r>
              <a:rPr lang="fa-IR" sz="72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:</a:t>
            </a:r>
            <a:endParaRPr lang="fa-IR" sz="6400" b="1" dirty="0" smtClean="0">
              <a:solidFill>
                <a:schemeClr val="accent3">
                  <a:lumMod val="75000"/>
                </a:schemeClr>
              </a:solidFill>
              <a:latin typeface="Thaoma"/>
              <a:cs typeface="B Nazanin" panose="00000400000000000000" pitchFamily="2" charset="-78"/>
            </a:endParaRPr>
          </a:p>
          <a:p>
            <a:pPr marL="0" indent="0" algn="r" rtl="1">
              <a:lnSpc>
                <a:spcPct val="150000"/>
              </a:lnSpc>
              <a:buNone/>
            </a:pPr>
            <a:endParaRPr lang="fa-IR" sz="2800" b="1" dirty="0" smtClean="0">
              <a:solidFill>
                <a:schemeClr val="accent3">
                  <a:lumMod val="75000"/>
                </a:schemeClr>
              </a:solidFill>
              <a:cs typeface="B Koodak" pitchFamily="2" charset="-78"/>
            </a:endParaRPr>
          </a:p>
          <a:p>
            <a:endParaRPr lang="fa-IR" sz="2400" b="1" dirty="0" smtClean="0">
              <a:solidFill>
                <a:schemeClr val="accent3">
                  <a:lumMod val="75000"/>
                </a:schemeClr>
              </a:solidFill>
              <a:cs typeface="B Koodak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1331640" y="152400"/>
            <a:ext cx="6912768" cy="762000"/>
          </a:xfrm>
          <a:prstGeom prst="rect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rmAutofit fontScale="92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Titr" pitchFamily="2" charset="-78"/>
              </a:rPr>
              <a:t>  </a:t>
            </a:r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ماده 3- فعالیتهای پژوهشی</a:t>
            </a:r>
          </a:p>
          <a:p>
            <a:pPr algn="ctr"/>
            <a:r>
              <a:rPr lang="fa-IR" sz="28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حداقل35 امتیازدانشیار-45 امتیازاستاد</a:t>
            </a:r>
            <a:r>
              <a:rPr lang="fa-IR" sz="2800" b="1" dirty="0" smtClean="0">
                <a:solidFill>
                  <a:srgbClr val="002060"/>
                </a:solidFill>
                <a:cs typeface="B Titr" pitchFamily="2" charset="-78"/>
              </a:rPr>
              <a:t> </a:t>
            </a:r>
            <a:endParaRPr lang="en-GB" sz="2800" b="1" dirty="0">
              <a:solidFill>
                <a:srgbClr val="002060"/>
              </a:solidFill>
              <a:cs typeface="B Titr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7819182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علم سنجی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8519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dirty="0" smtClean="0"/>
              <a:t>علم سنجی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45882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0" y="1412776"/>
            <a:ext cx="8896007" cy="4824536"/>
          </a:xfrm>
        </p:spPr>
        <p:txBody>
          <a:bodyPr>
            <a:normAutofit/>
          </a:bodyPr>
          <a:lstStyle/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2800" dirty="0" smtClean="0">
                <a:solidFill>
                  <a:srgbClr val="002060"/>
                </a:solidFill>
                <a:cs typeface="2  Titr" pitchFamily="2" charset="-78"/>
              </a:rPr>
              <a:t>بند یک( </a:t>
            </a:r>
            <a:r>
              <a:rPr lang="fa-IR" sz="2400" dirty="0" smtClean="0">
                <a:solidFill>
                  <a:srgbClr val="002060"/>
                </a:solidFill>
                <a:cs typeface="2  Titr" pitchFamily="2" charset="-78"/>
              </a:rPr>
              <a:t>حضور فعال و تمام وقت در موسسه و ... با الزام 5 امتیاز</a:t>
            </a:r>
            <a:r>
              <a:rPr lang="fa-IR" sz="2800" dirty="0" smtClean="0">
                <a:solidFill>
                  <a:srgbClr val="002060"/>
                </a:solidFill>
                <a:cs typeface="2  Titr" pitchFamily="2" charset="-78"/>
              </a:rPr>
              <a:t>): </a:t>
            </a:r>
            <a:r>
              <a:rPr lang="fa-IR" sz="2800" dirty="0" smtClean="0">
                <a:solidFill>
                  <a:srgbClr val="002060"/>
                </a:solidFill>
                <a:cs typeface="2  Titr" pitchFamily="2" charset="-78"/>
              </a:rPr>
              <a:t>امتیاز </a:t>
            </a:r>
            <a:endParaRPr lang="fa-IR" sz="2800" dirty="0" smtClean="0">
              <a:solidFill>
                <a:srgbClr val="002060"/>
              </a:solidFill>
              <a:cs typeface="2  Titr" pitchFamily="2" charset="-78"/>
            </a:endParaRPr>
          </a:p>
          <a:p>
            <a:pPr marL="342900" indent="-342900" algn="r" rtl="1">
              <a:buFont typeface="Arial" pitchFamily="34" charset="0"/>
              <a:buChar char="•"/>
            </a:pPr>
            <a:r>
              <a:rPr lang="fa-IR" sz="2800" dirty="0">
                <a:solidFill>
                  <a:srgbClr val="002060"/>
                </a:solidFill>
                <a:cs typeface="2  Titr" pitchFamily="2" charset="-78"/>
              </a:rPr>
              <a:t>بندهای </a:t>
            </a:r>
            <a:r>
              <a:rPr lang="fa-IR" sz="2800" dirty="0" smtClean="0">
                <a:solidFill>
                  <a:srgbClr val="002060"/>
                </a:solidFill>
                <a:cs typeface="2  Titr" pitchFamily="2" charset="-78"/>
              </a:rPr>
              <a:t>18-2</a:t>
            </a:r>
            <a:r>
              <a:rPr lang="fa-IR" sz="2800" dirty="0">
                <a:solidFill>
                  <a:srgbClr val="002060"/>
                </a:solidFill>
                <a:cs typeface="2  Titr" pitchFamily="2" charset="-78"/>
              </a:rPr>
              <a:t>: </a:t>
            </a:r>
            <a:r>
              <a:rPr lang="fa-IR" sz="2800" dirty="0" smtClean="0">
                <a:solidFill>
                  <a:srgbClr val="002060"/>
                </a:solidFill>
                <a:cs typeface="2  Titr" pitchFamily="2" charset="-78"/>
              </a:rPr>
              <a:t>امتیاز</a:t>
            </a:r>
            <a:endParaRPr lang="fa-IR" sz="2400" dirty="0" smtClean="0">
              <a:solidFill>
                <a:srgbClr val="0070C0"/>
              </a:solidFill>
              <a:cs typeface="2  Titr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r>
              <a:rPr lang="fa-IR" sz="2800" b="1" dirty="0" smtClean="0">
                <a:solidFill>
                  <a:srgbClr val="002060"/>
                </a:solidFill>
                <a:cs typeface="2  Titr" pitchFamily="2" charset="-78"/>
              </a:rPr>
              <a:t>جمع امتیاز: </a:t>
            </a:r>
            <a:r>
              <a:rPr lang="fa-IR" sz="2800" b="1" dirty="0" smtClean="0">
                <a:solidFill>
                  <a:srgbClr val="002060"/>
                </a:solidFill>
                <a:cs typeface="2  Titr" pitchFamily="2" charset="-78"/>
              </a:rPr>
              <a:t>امتیاز</a:t>
            </a:r>
            <a:endParaRPr lang="fa-IR" sz="2800" b="1" dirty="0" smtClean="0">
              <a:solidFill>
                <a:srgbClr val="002060"/>
              </a:solidFill>
              <a:cs typeface="2  Titr" pitchFamily="2" charset="-78"/>
            </a:endParaRPr>
          </a:p>
          <a:p>
            <a:pPr lvl="0" algn="r" rtl="1">
              <a:buFontTx/>
              <a:buChar char="-"/>
            </a:pPr>
            <a:endParaRPr lang="fa-IR" sz="2400" b="1" dirty="0"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dirty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dirty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  <a:p>
            <a:pPr marL="342900" lvl="0" indent="-342900" algn="r" rtl="1">
              <a:buFont typeface="Arial" pitchFamily="34" charset="0"/>
              <a:buChar char="•"/>
            </a:pPr>
            <a:endParaRPr lang="fa-IR" sz="2400" b="1" dirty="0" smtClean="0">
              <a:solidFill>
                <a:srgbClr val="0070C0"/>
              </a:solidFill>
              <a:cs typeface="B Nazanin" pitchFamily="2" charset="-78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1905000" y="304800"/>
            <a:ext cx="5791200" cy="801960"/>
          </a:xfrm>
          <a:prstGeom prst="rect">
            <a:avLst/>
          </a:prstGeom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vert="horz" lIns="91440" tIns="45720" rIns="91440" bIns="45720" rtlCol="0" anchor="b">
            <a:normAutofit fontScale="62500" lnSpcReduction="20000"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3600" kern="1200" cap="all" spc="-6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fa-IR" sz="3200" b="1" dirty="0" smtClean="0">
                <a:solidFill>
                  <a:srgbClr val="002060"/>
                </a:solidFill>
                <a:cs typeface="B Titr" pitchFamily="2" charset="-78"/>
              </a:rPr>
              <a:t> </a:t>
            </a:r>
            <a:r>
              <a:rPr lang="fa-IR" sz="44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ماده 4- فعالیتهای علمی- اجرایی</a:t>
            </a:r>
          </a:p>
          <a:p>
            <a:pPr algn="ctr"/>
            <a:r>
              <a:rPr lang="fa-IR" sz="4400" b="1" dirty="0" smtClean="0">
                <a:solidFill>
                  <a:srgbClr val="002060"/>
                </a:solidFill>
                <a:cs typeface="B Nazanin" panose="00000400000000000000" pitchFamily="2" charset="-78"/>
              </a:rPr>
              <a:t>حداقل 10 امتیاز- حداکثر35 امتیاز</a:t>
            </a:r>
            <a:endParaRPr lang="en-GB" sz="3200" b="1" dirty="0">
              <a:solidFill>
                <a:srgbClr val="002060"/>
              </a:solidFill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037549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a-IR" sz="3600" dirty="0" smtClean="0">
                <a:latin typeface="2  Nazanin"/>
                <a:cs typeface="B Titr" panose="00000700000000000000" pitchFamily="2" charset="-78"/>
              </a:rPr>
              <a:t>علم سنجی عضو هیات علمی</a:t>
            </a:r>
            <a:endParaRPr lang="en-US" sz="3600" dirty="0">
              <a:latin typeface="2  Nazanin"/>
              <a:cs typeface="B Titr" panose="00000700000000000000" pitchFamily="2" charset="-78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 rtl="1"/>
            <a:r>
              <a:rPr lang="fa-IR" dirty="0">
                <a:latin typeface="2  Titr"/>
                <a:cs typeface="B Titr" panose="00000700000000000000" pitchFamily="2" charset="-78"/>
              </a:rPr>
              <a:t>خلاصه عملکرد </a:t>
            </a:r>
            <a:r>
              <a:rPr lang="fa-IR" u="sng" dirty="0">
                <a:latin typeface="2  Titr"/>
                <a:cs typeface="B Titr" panose="00000700000000000000" pitchFamily="2" charset="-78"/>
              </a:rPr>
              <a:t>از سامانه علم سنجی </a:t>
            </a:r>
            <a:r>
              <a:rPr lang="fa-IR" dirty="0">
                <a:latin typeface="2  Titr"/>
                <a:cs typeface="B Titr" panose="00000700000000000000" pitchFamily="2" charset="-78"/>
              </a:rPr>
              <a:t>به طور کامل اسکرین شات در اسلایدها نمایش شود.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05675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0151"/>
            <a:ext cx="1146175" cy="5730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83947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000" b="1" dirty="0" smtClean="0"/>
              <a:t>1</a:t>
            </a:r>
            <a:endParaRPr lang="en-US" sz="2000" b="1" dirty="0"/>
          </a:p>
        </p:txBody>
      </p:sp>
      <p:sp>
        <p:nvSpPr>
          <p:cNvPr id="3" name="TextBox 2"/>
          <p:cNvSpPr txBox="1"/>
          <p:nvPr/>
        </p:nvSpPr>
        <p:spPr>
          <a:xfrm>
            <a:off x="2667000" y="291644"/>
            <a:ext cx="3505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a-IR" dirty="0" smtClean="0">
                <a:cs typeface="B Titr" panose="00000700000000000000" pitchFamily="2" charset="-78"/>
              </a:rPr>
              <a:t>صفحه اول مقالات به ترتیب فایل اکسل </a:t>
            </a:r>
            <a:endParaRPr lang="en-US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24831418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0" y="1"/>
            <a:ext cx="990600" cy="369332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bg1"/>
                </a:solidFill>
              </a:rPr>
              <a:t>Review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394700" y="76200"/>
            <a:ext cx="533400" cy="40011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000" b="1" dirty="0" smtClean="0"/>
              <a:t>22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41631342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33600" y="533400"/>
            <a:ext cx="3962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a-IR" dirty="0" smtClean="0">
                <a:cs typeface="B Titr" panose="00000700000000000000" pitchFamily="2" charset="-78"/>
              </a:rPr>
              <a:t>جلد روی کتاب در صورت موجود </a:t>
            </a:r>
            <a:endParaRPr lang="en-US" dirty="0">
              <a:cs typeface="B Titr" panose="000007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35155180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3432</TotalTime>
  <Words>360</Words>
  <Application>Microsoft Office PowerPoint</Application>
  <PresentationFormat>On-screen Show (4:3)</PresentationFormat>
  <Paragraphs>101</Paragraphs>
  <Slides>13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4" baseType="lpstr">
      <vt:lpstr>2  Nazanin</vt:lpstr>
      <vt:lpstr>2  Titr</vt:lpstr>
      <vt:lpstr>Arial</vt:lpstr>
      <vt:lpstr>B Koodak</vt:lpstr>
      <vt:lpstr>B Nazanin</vt:lpstr>
      <vt:lpstr>B Titr</vt:lpstr>
      <vt:lpstr>B Traffic</vt:lpstr>
      <vt:lpstr>Calibri</vt:lpstr>
      <vt:lpstr>Thaoma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فرم فعالیتهای آموزشی</vt:lpstr>
      <vt:lpstr>PowerPoint Presentation</vt:lpstr>
      <vt:lpstr>علم سنجی</vt:lpstr>
      <vt:lpstr>علم سنجی</vt:lpstr>
      <vt:lpstr>PowerPoint Presentation</vt:lpstr>
      <vt:lpstr>علم سنجی عضو هیات علمی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Narges Soltanzadeh</dc:creator>
  <cp:lastModifiedBy>afsaneh arefi</cp:lastModifiedBy>
  <cp:revision>435</cp:revision>
  <dcterms:created xsi:type="dcterms:W3CDTF">2018-11-04T12:14:44Z</dcterms:created>
  <dcterms:modified xsi:type="dcterms:W3CDTF">2025-06-07T05:17:18Z</dcterms:modified>
</cp:coreProperties>
</file>